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3" r:id="rId2"/>
    <p:sldId id="288" r:id="rId3"/>
    <p:sldId id="290" r:id="rId4"/>
    <p:sldId id="323" r:id="rId5"/>
    <p:sldId id="316" r:id="rId6"/>
    <p:sldId id="318" r:id="rId7"/>
    <p:sldId id="321" r:id="rId8"/>
    <p:sldId id="320" r:id="rId9"/>
    <p:sldId id="324" r:id="rId10"/>
    <p:sldId id="341" r:id="rId11"/>
    <p:sldId id="344" r:id="rId12"/>
    <p:sldId id="345" r:id="rId13"/>
    <p:sldId id="346" r:id="rId14"/>
    <p:sldId id="347" r:id="rId15"/>
    <p:sldId id="348" r:id="rId16"/>
    <p:sldId id="294" r:id="rId17"/>
  </p:sldIdLst>
  <p:sldSz cx="12192000" cy="6858000"/>
  <p:notesSz cx="6889750" cy="1002188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B75"/>
    <a:srgbClr val="A5B506"/>
    <a:srgbClr val="00579E"/>
    <a:srgbClr val="4F7F2B"/>
    <a:srgbClr val="B8BF0D"/>
    <a:srgbClr val="121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476" autoAdjust="0"/>
  </p:normalViewPr>
  <p:slideViewPr>
    <p:cSldViewPr snapToGrid="0">
      <p:cViewPr varScale="1">
        <p:scale>
          <a:sx n="58" d="100"/>
          <a:sy n="58" d="100"/>
        </p:scale>
        <p:origin x="34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5983" cy="501413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2175" y="2"/>
            <a:ext cx="2985983" cy="501413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4B249E1D-6554-4B6B-81B6-8195FED421FE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9518885"/>
            <a:ext cx="2985983" cy="50141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2175" y="9518885"/>
            <a:ext cx="2985983" cy="50141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A192824B-A12E-49E4-8E0E-1701D16912D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368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9" cy="502835"/>
          </a:xfrm>
          <a:prstGeom prst="rect">
            <a:avLst/>
          </a:prstGeom>
        </p:spPr>
        <p:txBody>
          <a:bodyPr vert="horz" lIns="96621" tIns="48310" rIns="96621" bIns="48310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2598" y="2"/>
            <a:ext cx="2985559" cy="502835"/>
          </a:xfrm>
          <a:prstGeom prst="rect">
            <a:avLst/>
          </a:prstGeom>
        </p:spPr>
        <p:txBody>
          <a:bodyPr vert="horz" lIns="96621" tIns="48310" rIns="96621" bIns="48310" rtlCol="0"/>
          <a:lstStyle>
            <a:lvl1pPr algn="r">
              <a:defRPr sz="1300"/>
            </a:lvl1pPr>
          </a:lstStyle>
          <a:p>
            <a:fld id="{B808EFD6-1A30-4C2E-9F20-7CE1EF98561F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1" tIns="48310" rIns="96621" bIns="4831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976" y="4823035"/>
            <a:ext cx="5511800" cy="3946119"/>
          </a:xfrm>
          <a:prstGeom prst="rect">
            <a:avLst/>
          </a:prstGeom>
        </p:spPr>
        <p:txBody>
          <a:bodyPr vert="horz" lIns="96621" tIns="48310" rIns="96621" bIns="4831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9" cy="502834"/>
          </a:xfrm>
          <a:prstGeom prst="rect">
            <a:avLst/>
          </a:prstGeom>
        </p:spPr>
        <p:txBody>
          <a:bodyPr vert="horz" lIns="96621" tIns="48310" rIns="96621" bIns="48310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9" cy="502834"/>
          </a:xfrm>
          <a:prstGeom prst="rect">
            <a:avLst/>
          </a:prstGeom>
        </p:spPr>
        <p:txBody>
          <a:bodyPr vert="horz" lIns="96621" tIns="48310" rIns="96621" bIns="48310" rtlCol="0" anchor="b"/>
          <a:lstStyle>
            <a:lvl1pPr algn="r">
              <a:defRPr sz="1300"/>
            </a:lvl1pPr>
          </a:lstStyle>
          <a:p>
            <a:fld id="{EAF40B47-554B-42C2-8BC3-08CA6406603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825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1347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9923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537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993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7317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7372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8599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632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721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05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57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5506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073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612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0278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40B47-554B-42C2-8BC3-08CA64066030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567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657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61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736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670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565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21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526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258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060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85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99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8888-C723-474E-91CA-755C13E32BBD}" type="datetimeFigureOut">
              <a:rPr lang="pt-PT" smtClean="0"/>
              <a:pPr/>
              <a:t>26/08/2020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2DFDC-1916-4369-80B5-C38901B3D66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20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ortugal2020.pt/Portal202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51601" y="1775405"/>
            <a:ext cx="9039600" cy="2055600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6"/>
            <a:ext cx="5279089" cy="6866966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3980330" y="1758095"/>
            <a:ext cx="8390965" cy="1920944"/>
            <a:chOff x="5484256" y="1803993"/>
            <a:chExt cx="5267781" cy="1920944"/>
          </a:xfrm>
        </p:grpSpPr>
        <p:sp>
          <p:nvSpPr>
            <p:cNvPr id="12" name="CaixaDeTexto 11"/>
            <p:cNvSpPr txBox="1"/>
            <p:nvPr/>
          </p:nvSpPr>
          <p:spPr>
            <a:xfrm>
              <a:off x="6571021" y="1803993"/>
              <a:ext cx="26718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3600" b="1" dirty="0">
                  <a:solidFill>
                    <a:schemeClr val="bg1"/>
                  </a:solidFill>
                </a:rPr>
                <a:t>+ CO3SO Emprego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484256" y="2307243"/>
              <a:ext cx="52677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t-PT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SISTEMA DE APOIO AO EMPREG0 E AO EMPREENDEDORISMO</a:t>
              </a:r>
            </a:p>
            <a:p>
              <a:pPr algn="ctr"/>
              <a:endParaRPr lang="pt-PT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909135" y="3324827"/>
              <a:ext cx="152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</a:rPr>
                <a:t> </a:t>
              </a:r>
              <a:endParaRPr lang="pt-PT" sz="2000" b="1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559FD697-45B4-4FA8-BE39-E9E8B7A311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91" y="322832"/>
            <a:ext cx="2562154" cy="10962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87ED3CF-60FF-4256-878C-E7C66AE2D3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91" y="5957455"/>
            <a:ext cx="5753665" cy="57771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2506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4E1E222-6A3B-44C5-9178-16D7C8C61BDB}"/>
              </a:ext>
            </a:extLst>
          </p:cNvPr>
          <p:cNvSpPr/>
          <p:nvPr/>
        </p:nvSpPr>
        <p:spPr>
          <a:xfrm>
            <a:off x="0" y="3982222"/>
            <a:ext cx="12191999" cy="2351190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1" y="1526369"/>
            <a:ext cx="12192000" cy="2351190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510988" y="1569234"/>
            <a:ext cx="11681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Tipologia das operações e modalidade de candidatura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endParaRPr lang="pt-PT" sz="24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pt-PT" sz="2400" b="1" u="sng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+ CO3SO Emprego Empreendedorismo social</a:t>
            </a:r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24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Projetos de </a:t>
            </a:r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empreendedorismo social </a:t>
            </a: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de natureza  económico-social (Criação de postos de trabalho por conta de outrem)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2AFB75-876F-40DD-A571-3BD9BEF534D4}"/>
              </a:ext>
            </a:extLst>
          </p:cNvPr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EEE182-E864-4D29-8911-FDE4D1EA61FF}"/>
              </a:ext>
            </a:extLst>
          </p:cNvPr>
          <p:cNvSpPr txBox="1"/>
          <p:nvPr/>
        </p:nvSpPr>
        <p:spPr>
          <a:xfrm>
            <a:off x="510989" y="3982220"/>
            <a:ext cx="116810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Beneficiários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As </a:t>
            </a:r>
            <a:r>
              <a:rPr lang="pt-PT" sz="2400" u="sng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entidades da economia social </a:t>
            </a: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para os projetos de empreendedorismo social </a:t>
            </a: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(IPSS; Associações, Fundações; Cooperativas; Misericórdias, entre outras)</a:t>
            </a:r>
          </a:p>
          <a:p>
            <a:endParaRPr lang="pt-PT" sz="20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pt-PT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Não são elegíveis os projetos que incluam investimentos decorrentes do cumprimento  de obrigações previstas em contratos de concessão ou associação com o Estado (Administração Central ou Local).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24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1D69108-9337-4289-B345-7C39857FA5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70" y="6398117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0747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621003"/>
            <a:ext cx="12240453" cy="4100376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493060" y="1621003"/>
            <a:ext cx="11642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Destinatários da medida: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Pessoas que não tenham registo na Seg. Social nos 6 meses anteriores à contratação</a:t>
            </a:r>
          </a:p>
          <a:p>
            <a:endParaRPr lang="pt-PT" sz="24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Desempregados:</a:t>
            </a:r>
          </a:p>
          <a:p>
            <a:pPr marL="536575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Inscritos há pelo menos 2 meses no IEFP (≤29 ou ≥45 anos)</a:t>
            </a:r>
          </a:p>
          <a:p>
            <a:pPr marL="536575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Inscritos há pelo menos 6 meses no IEFP (idade &gt; 29 &lt; 45 anos)</a:t>
            </a:r>
          </a:p>
          <a:p>
            <a:pPr marL="536575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Independentemente do tempo de inscrição no IEFP, quando se trate de pessoas com condições especiais (Artigo 6.º Portaria n.º 52/2020 de 28 de fevereiro) </a:t>
            </a:r>
          </a:p>
          <a:p>
            <a:pPr algn="r"/>
            <a:endParaRPr lang="pt-PT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1E321F-4DF7-4B2F-8BE7-8FFC31B3BAFA}"/>
              </a:ext>
            </a:extLst>
          </p:cNvPr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8B18CF2-93B8-45AF-83BC-55D82A072C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34" y="6390151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2423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1482314"/>
            <a:ext cx="12192000" cy="4613685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76BC97-D520-4327-98F3-B99909F335B8}"/>
              </a:ext>
            </a:extLst>
          </p:cNvPr>
          <p:cNvSpPr txBox="1"/>
          <p:nvPr/>
        </p:nvSpPr>
        <p:spPr>
          <a:xfrm>
            <a:off x="439271" y="1482314"/>
            <a:ext cx="1175272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Tipologia de apoios / Despesas / Investimento:</a:t>
            </a:r>
          </a:p>
          <a:p>
            <a:pPr algn="r"/>
            <a:endParaRPr lang="pt-PT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Comparticipação da remuneração base referente a 12 meses/ano no máximo 3 anos (são excluídos os Subsídios de Natal e Férias)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Valor máximo elegível = 1 316,43 € (3XIAS = 438,81€) por cada posto de trabalho e por cada mês de apoio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Comparticipação da TSU/entidade referente à remuneração base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Acresce uma Taxa fixa de 40% sobre esse valor para outros custos (custos simplificados sem necessidade de evidência documental)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(Os apoios ao abrigo do </a:t>
            </a:r>
            <a:r>
              <a:rPr lang="pt-PT" sz="2000" dirty="0" err="1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Reg</a:t>
            </a: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. (UE) n.º 1407/2013, da Comissão de 18 de dezembro, relativo aos auxílios de minimis = máximo 200.000€)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75474B-362D-4C15-9A42-6FF64B6F9D9F}"/>
              </a:ext>
            </a:extLst>
          </p:cNvPr>
          <p:cNvSpPr txBox="1"/>
          <p:nvPr/>
        </p:nvSpPr>
        <p:spPr>
          <a:xfrm>
            <a:off x="3582896" y="-53607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347FFAB-CEC8-421D-96C3-094D8B8AA0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80" y="6367145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2984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5989" y="1621003"/>
            <a:ext cx="12126012" cy="4206985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76BC97-D520-4327-98F3-B99909F335B8}"/>
              </a:ext>
            </a:extLst>
          </p:cNvPr>
          <p:cNvSpPr txBox="1"/>
          <p:nvPr/>
        </p:nvSpPr>
        <p:spPr>
          <a:xfrm>
            <a:off x="528918" y="1826681"/>
            <a:ext cx="1152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Tipologia de apoios / Despesas / Investimento (</a:t>
            </a:r>
            <a:r>
              <a:rPr lang="pt-PT" sz="2000" b="1" dirty="0" err="1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ex</a:t>
            </a:r>
            <a:r>
              <a:rPr lang="pt-PT" sz="20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:):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AFF834-5CEF-413E-8FC6-D4DBD59FEFBF}"/>
              </a:ext>
            </a:extLst>
          </p:cNvPr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905EBF0-AD85-4ADA-B606-32E845BDE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978" y="2226791"/>
            <a:ext cx="5571636" cy="349269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9BE506-5F0E-4C63-8F0F-24323ACAD6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80" y="6289058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4833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1621003"/>
            <a:ext cx="12192000" cy="4563767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76BC97-D520-4327-98F3-B99909F335B8}"/>
              </a:ext>
            </a:extLst>
          </p:cNvPr>
          <p:cNvSpPr txBox="1"/>
          <p:nvPr/>
        </p:nvSpPr>
        <p:spPr>
          <a:xfrm>
            <a:off x="452487" y="1631216"/>
            <a:ext cx="11739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pt-PT" sz="20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Obrigações dos beneficiários: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1200" b="1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Alinhar os projetos com as Estratégias de Desenvolvimento Local de Base Comunitária (DLBC) dinamizadas pelos Grupos de Ação Local (GAL)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Estarem legalmente constituídos, com situação regularizada e possuírem os meios técnicos, físicos, financeiros e humanos necessários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Conduzirem à criação líquida de emprego tendo em conta a média de PT dos12 meses que precedem a submissão da candidatura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Estarem em conformidade com as normas legais e regulamentares nacionais e europeias, que lhes forem aplicáveis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Manter os postos de trabalho e o nível de emprego alcançado desde o início da vigência do contrato e pelo período de pelo menos 36 meses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75474B-362D-4C15-9A42-6FF64B6F9D9F}"/>
              </a:ext>
            </a:extLst>
          </p:cNvPr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519F744-0F11-4170-997C-89A9DAD7D4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10" y="6330699"/>
            <a:ext cx="5163820" cy="36283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7008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1621003"/>
            <a:ext cx="12192000" cy="4563767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76BC97-D520-4327-98F3-B99909F335B8}"/>
              </a:ext>
            </a:extLst>
          </p:cNvPr>
          <p:cNvSpPr txBox="1"/>
          <p:nvPr/>
        </p:nvSpPr>
        <p:spPr>
          <a:xfrm>
            <a:off x="443060" y="1631216"/>
            <a:ext cx="117489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Candidatura: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+ CO3SO Emprego Interior / + CO3SO Emprego Urbano / + CO3SO Emprego Empreendedorismo social </a:t>
            </a:r>
          </a:p>
          <a:p>
            <a:pPr algn="r"/>
            <a:endParaRPr lang="pt-PT" sz="2000" b="1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1200" b="1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u="sng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Memória descritiva e justificativa da candidatura</a:t>
            </a: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, onde deverá constar:</a:t>
            </a:r>
          </a:p>
          <a:p>
            <a:pPr marL="538163" indent="-342900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Descrição do projeto com identificação dos objetivos gerais e específicos, grau de inovação e diferenciação, metodologia de intervenção, explicitação da sustentabilidade pós-projeto e mecanismos que garantam a igualdade de oportunidades e igualdade de género;</a:t>
            </a:r>
          </a:p>
          <a:p>
            <a:pPr marL="538163" indent="-342900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Apresentação da estratégia associada à criação dos postos de trabalho (atividades, processos ou produtos a desenvolver);</a:t>
            </a:r>
          </a:p>
          <a:p>
            <a:pPr marL="538163" indent="-342900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Enquadramento do projeto na Estratégia (EDL) identificada no Anexo A do Aviso;</a:t>
            </a:r>
          </a:p>
          <a:p>
            <a:pPr marL="538163" indent="-342900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Identificação, de forma clara e objetiva, do contributo do projeto para cada um dos critérios de seleção constantes do Anexo B do Aviso;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u="sng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Documentos da empresa/Entidade </a:t>
            </a: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(Certidão Permanente, IES, folhas de remunerações da segurança social, Certificado PME) (ver aviso de candidatura)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75474B-362D-4C15-9A42-6FF64B6F9D9F}"/>
              </a:ext>
            </a:extLst>
          </p:cNvPr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291C219-4A30-42B9-8731-9B327A9DE4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40" y="6351905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891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7F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471639" y="2021803"/>
            <a:ext cx="8152597" cy="82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471640" y="3226348"/>
            <a:ext cx="8576108" cy="82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Retângulo 12"/>
          <p:cNvSpPr/>
          <p:nvPr/>
        </p:nvSpPr>
        <p:spPr>
          <a:xfrm>
            <a:off x="471639" y="4432054"/>
            <a:ext cx="9086247" cy="82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/>
          <p:cNvSpPr/>
          <p:nvPr/>
        </p:nvSpPr>
        <p:spPr>
          <a:xfrm>
            <a:off x="471640" y="5637760"/>
            <a:ext cx="9307628" cy="82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04" y="-39600"/>
            <a:ext cx="5081796" cy="68976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27250" y="180481"/>
            <a:ext cx="7993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spc="700" dirty="0">
                <a:solidFill>
                  <a:schemeClr val="bg1"/>
                </a:solidFill>
              </a:rPr>
              <a:t>+ CO3SO  Emprego </a:t>
            </a:r>
          </a:p>
          <a:p>
            <a:r>
              <a:rPr lang="pt-PT" sz="4400" spc="700" dirty="0">
                <a:solidFill>
                  <a:schemeClr val="bg1"/>
                </a:solidFill>
              </a:rPr>
              <a:t>Processo de candidatura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36370" y="1962892"/>
            <a:ext cx="4586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Aprovação e Publicação de Avisos de Concurso:</a:t>
            </a:r>
          </a:p>
          <a:p>
            <a:r>
              <a:rPr lang="pt-PT" dirty="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  <a:hlinkClick r:id="rId4" tooltip="Página do Portugal2020"/>
              </a:rPr>
              <a:t>https://www.portugal2020.pt/Portal2020/</a:t>
            </a:r>
            <a:endParaRPr lang="pt-PT" dirty="0"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PT" dirty="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 Sites dos GAL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36370" y="3317519"/>
            <a:ext cx="4815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latin typeface="Tw Cen MT" panose="020B0602020104020603" pitchFamily="34" charset="0"/>
              </a:rPr>
              <a:t>Submissão online das candidaturas na Plataforma:</a:t>
            </a:r>
          </a:p>
          <a:p>
            <a:r>
              <a:rPr lang="pt-PT" dirty="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  <a:hlinkClick r:id="rId4" tooltip="Página do Portugal2020"/>
              </a:rPr>
              <a:t>https://www.portugal2020.pt/Portal2020/</a:t>
            </a:r>
            <a:endParaRPr lang="pt-PT" dirty="0">
              <a:latin typeface="Tw Cen MT" panose="020B0602020104020603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936370" y="4523226"/>
            <a:ext cx="779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Análise, pedido de esclarecimentos e decisão</a:t>
            </a:r>
          </a:p>
          <a:p>
            <a:r>
              <a:rPr lang="pt-PT" dirty="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(GAL/AG, Agência para o Desenvolvimento Coesão)</a:t>
            </a:r>
            <a:endParaRPr lang="pt-PT" dirty="0">
              <a:latin typeface="Tw Cen MT" panose="020B0602020104020603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36370" y="5728932"/>
            <a:ext cx="779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Contratação /pagamentos (AG, Agência para o Desenvolvimento  Coesão)</a:t>
            </a:r>
            <a:endParaRPr lang="pt-PT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0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" y="4257982"/>
            <a:ext cx="12192000" cy="1690812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1680898"/>
            <a:ext cx="12192001" cy="2492990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28918" y="1748066"/>
            <a:ext cx="1166308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Enquadramento regulamentar:</a:t>
            </a:r>
          </a:p>
          <a:p>
            <a:pPr algn="r"/>
            <a:endParaRPr lang="pt-PT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Portaria n.º 52/2020 de 28 de fevereiro (Criação da medida)</a:t>
            </a:r>
          </a:p>
          <a:p>
            <a:pPr algn="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Portaria n.º 128/2020 de 26 de maio (Alteração)</a:t>
            </a:r>
          </a:p>
          <a:p>
            <a:pPr algn="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Portaria n.º 208/2017 de 13 de julho (Baixa Densidade)</a:t>
            </a:r>
          </a:p>
          <a:p>
            <a:pPr algn="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Portaria n.º 97 -A/2015, de 30 de março (</a:t>
            </a:r>
            <a:r>
              <a:rPr lang="pt-PT" sz="2000" dirty="0" err="1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Reg</a:t>
            </a: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. Inclusão Social e Emprego</a:t>
            </a:r>
            <a:r>
              <a:rPr lang="pt-PT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algn="r"/>
            <a:endParaRPr lang="pt-PT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28918" y="4461959"/>
            <a:ext cx="11550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Objetivo Principal</a:t>
            </a:r>
          </a:p>
          <a:p>
            <a:pPr algn="ctr"/>
            <a:endParaRPr lang="pt-PT" sz="20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Apoiar iniciativas de empreendedorismo, incluindo empreendedorismo social, financiando a </a:t>
            </a:r>
            <a:r>
              <a:rPr lang="pt-PT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criação de postos de trabalho e outros custos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74555B8-D4FB-4E97-BEDE-DC434E19D3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45" y="6260465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177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7FDD8397-0B26-409B-8529-39759D94D592}"/>
              </a:ext>
            </a:extLst>
          </p:cNvPr>
          <p:cNvSpPr/>
          <p:nvPr/>
        </p:nvSpPr>
        <p:spPr>
          <a:xfrm>
            <a:off x="7315199" y="1621004"/>
            <a:ext cx="4887983" cy="2262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3452596" y="4034119"/>
            <a:ext cx="8739403" cy="18275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3582896" y="4037269"/>
            <a:ext cx="8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 elegibilidade geográfica é determinada pelo local (freguesia) onde se realiza o </a:t>
            </a:r>
            <a:r>
              <a:rPr lang="pt-PT" sz="2000" dirty="0" err="1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projeto</a:t>
            </a: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81347F-9198-4131-A490-BAAC6F5DB724}"/>
              </a:ext>
            </a:extLst>
          </p:cNvPr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  <a:endParaRPr lang="pt-PT" sz="60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93F4B05-747E-4F38-B250-D922ED766641}"/>
              </a:ext>
            </a:extLst>
          </p:cNvPr>
          <p:cNvSpPr txBox="1"/>
          <p:nvPr/>
        </p:nvSpPr>
        <p:spPr>
          <a:xfrm>
            <a:off x="3452597" y="4729164"/>
            <a:ext cx="840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a) + CO3SO Emprego Interior</a:t>
            </a:r>
          </a:p>
          <a:p>
            <a:pPr algn="ct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	b) + CO3SO Emprego Urbano  </a:t>
            </a:r>
          </a:p>
          <a:p>
            <a:pPr algn="ct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	c) + CO3SO Emprego Empreendedorismo social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78C9296-C7F0-4448-A863-5FC820B38C12}"/>
              </a:ext>
            </a:extLst>
          </p:cNvPr>
          <p:cNvSpPr txBox="1"/>
          <p:nvPr/>
        </p:nvSpPr>
        <p:spPr>
          <a:xfrm>
            <a:off x="7133688" y="1738164"/>
            <a:ext cx="4887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Intervenção do + CO3SO Emprego responsabilidade dos </a:t>
            </a:r>
          </a:p>
          <a:p>
            <a:pPr algn="ct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GRUPO DE AÇÃO LOCAL (GAL) </a:t>
            </a:r>
          </a:p>
          <a:p>
            <a:pPr algn="ct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no âmbito das Estratégias de Desenvolvimento Local:</a:t>
            </a:r>
          </a:p>
          <a:p>
            <a:pPr algn="ct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DLBC/Rural e DLBC/Costeiro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63CABBA-F95A-459E-829F-77602CE799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51" y="6218635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8463922-1F82-4A3A-A52D-1242E0DE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3426"/>
            <a:ext cx="4143016" cy="23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83FD210-54F3-469B-BD2F-6C7B9B959269}"/>
              </a:ext>
            </a:extLst>
          </p:cNvPr>
          <p:cNvSpPr/>
          <p:nvPr/>
        </p:nvSpPr>
        <p:spPr>
          <a:xfrm>
            <a:off x="4428863" y="3093339"/>
            <a:ext cx="628553" cy="1676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A9AF3A-6413-44B7-B8EE-91F061A399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14" y="3140338"/>
            <a:ext cx="171941" cy="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9647" y="1526368"/>
            <a:ext cx="12102354" cy="4624061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152400" y="1526368"/>
            <a:ext cx="120396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Tipologia das operações e modalidade de candidatura</a:t>
            </a:r>
          </a:p>
          <a:p>
            <a:pPr algn="r"/>
            <a:endParaRPr lang="pt-PT" sz="2000" b="1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pt-PT" sz="2400" b="1" u="sng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+ CO3SO Emprego Interior /+ CO3SO Emprego Urbano</a:t>
            </a:r>
          </a:p>
          <a:p>
            <a:pPr algn="r"/>
            <a:r>
              <a:rPr lang="pt-PT" sz="2400" b="1" u="sng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Projetos de </a:t>
            </a:r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criação do próprio emprego </a:t>
            </a: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ou empresa por desempregados ou inativos que pretendam voltar ao mercado de trabalho</a:t>
            </a:r>
            <a:endParaRPr lang="pt-PT" sz="20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Projetos de </a:t>
            </a:r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investimento para a expansão de pequenas e microempresas </a:t>
            </a: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existentes de base local ou para a </a:t>
            </a:r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criação de novas empresas </a:t>
            </a: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 pequenos negócios</a:t>
            </a:r>
          </a:p>
          <a:p>
            <a:endParaRPr lang="pt-PT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pt-PT" sz="2400" b="1" u="sng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Criação de postos de trabalho por conta de outrem</a:t>
            </a:r>
          </a:p>
          <a:p>
            <a:pPr algn="ctr"/>
            <a:r>
              <a:rPr lang="pt-PT" sz="2400" b="1" u="sng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Contrato sem termo</a:t>
            </a:r>
            <a:endParaRPr lang="pt-PT" sz="2000" b="1" u="sng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2AFB75-876F-40DD-A571-3BD9BEF534D4}"/>
              </a:ext>
            </a:extLst>
          </p:cNvPr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34EBE67-EC6E-4640-85BD-31A02E7F40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6275857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095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34158" y="3206488"/>
            <a:ext cx="12192000" cy="3112389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1" y="1552762"/>
            <a:ext cx="12192000" cy="1653726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152400" y="1552762"/>
            <a:ext cx="11955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Beneficiários:</a:t>
            </a:r>
            <a:endParaRPr lang="pt-PT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As </a:t>
            </a:r>
            <a:r>
              <a:rPr lang="pt-PT" sz="2400" u="sng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Micro e PME</a:t>
            </a: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, enquanto entidades que, independentemente da sua forma jurídica, exercem uma atividade económica no mercado</a:t>
            </a:r>
          </a:p>
          <a:p>
            <a:pPr algn="r"/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(a constituir ou já constituídas)</a:t>
            </a:r>
            <a:endParaRPr lang="pt-PT" sz="20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4FC5D4D-8887-44F5-ABD2-33889B7B8C35}"/>
              </a:ext>
            </a:extLst>
          </p:cNvPr>
          <p:cNvSpPr txBox="1"/>
          <p:nvPr/>
        </p:nvSpPr>
        <p:spPr>
          <a:xfrm>
            <a:off x="240346" y="3290554"/>
            <a:ext cx="11779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São elegíveis </a:t>
            </a:r>
            <a:r>
              <a:rPr lang="pt-PT" sz="2400" u="sng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todas as atividades económicas</a:t>
            </a: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, exceção:</a:t>
            </a:r>
          </a:p>
          <a:p>
            <a:pPr marL="717550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O setor da pesca e da aquicultura</a:t>
            </a:r>
          </a:p>
          <a:p>
            <a:pPr marL="717550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O setor da produção agrícola primária e florestas</a:t>
            </a:r>
          </a:p>
          <a:p>
            <a:pPr marL="717550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O setor da transformação e comercialização de produtos agrícolas</a:t>
            </a:r>
          </a:p>
          <a:p>
            <a:pPr marL="717550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Os projetos de diversificação de atividades nas explorações agrícolas</a:t>
            </a:r>
          </a:p>
          <a:p>
            <a:pPr marL="717550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CAE ligadas às áreas financeiras,  seguros,  defesa, lotarias e outros jogos de aposta</a:t>
            </a:r>
          </a:p>
          <a:p>
            <a:pPr marL="717550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CAE 55201 – Alojamento mobilado para turistas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126F2A-DD53-4E8F-A57B-58933604524B}"/>
              </a:ext>
            </a:extLst>
          </p:cNvPr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C0FDA0E-D6B9-4F05-81CC-A5281FDED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70" y="6318877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3404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621003"/>
            <a:ext cx="12240453" cy="4026762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206188" y="1621004"/>
            <a:ext cx="119296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Destinatários da medida: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Pessoas que não tenham registo na Seg. Social nos 6 meses anteriores à contratação</a:t>
            </a:r>
          </a:p>
          <a:p>
            <a:endParaRPr lang="pt-PT" sz="24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Desempregados:</a:t>
            </a:r>
          </a:p>
          <a:p>
            <a:pPr marL="536575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Inscritos há pelo menos 2 meses no IEFP (≤29 ou ≥45 anos)</a:t>
            </a:r>
          </a:p>
          <a:p>
            <a:pPr marL="536575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Inscritos há pelo menos 6 meses no IEFP (idade &gt; 29 &lt; 45 anos)</a:t>
            </a:r>
          </a:p>
          <a:p>
            <a:pPr marL="536575" indent="-342900">
              <a:buFont typeface="Wingdings" panose="05000000000000000000" pitchFamily="2" charset="2"/>
              <a:buChar char="ü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Independentemente do tempo de inscrição no IEFP, quando se trate de pessoas com condições especiais (Artigo 6.º Portaria n.º 52/2020 de 28 de fevereiro) </a:t>
            </a:r>
          </a:p>
          <a:p>
            <a:pPr algn="r"/>
            <a:endParaRPr lang="pt-PT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1E321F-4DF7-4B2F-8BE7-8FFC31B3BAFA}"/>
              </a:ext>
            </a:extLst>
          </p:cNvPr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38C84A5-091E-4200-807E-8AAD52BE6A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33" y="6260465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0089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1482314"/>
            <a:ext cx="12192000" cy="4613685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76BC97-D520-4327-98F3-B99909F335B8}"/>
              </a:ext>
            </a:extLst>
          </p:cNvPr>
          <p:cNvSpPr txBox="1"/>
          <p:nvPr/>
        </p:nvSpPr>
        <p:spPr>
          <a:xfrm>
            <a:off x="537882" y="1482314"/>
            <a:ext cx="116541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Tipologia de apoios / Despesas / Investimento:</a:t>
            </a:r>
          </a:p>
          <a:p>
            <a:pPr algn="r"/>
            <a:endParaRPr lang="pt-PT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Comparticipação da remuneração base referente a 12 meses/ano no máximo 3 anos (são excluídos os Subsídios de Natal e Férias)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Valor máximo elegível = 2 / 2,5 / 3 (IAS = 438,81€) por cada posto de trabalho e por cada mês de apoio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Comparticipação da TSU/entidade referente à remuneração base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4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Acresce uma Taxa fixa de 40% sobre esse valor para outros custos (custos simplificados sem necessidade de evidência documental)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(Os apoios ao abrigo do </a:t>
            </a:r>
            <a:r>
              <a:rPr lang="pt-PT" sz="2000" dirty="0" err="1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Reg</a:t>
            </a: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. (UE) n.º 1407/2013, da Comissão de 18 de dezembro, relativo aos auxílios de minimis = máximo 200.000€)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75474B-362D-4C15-9A42-6FF64B6F9D9F}"/>
              </a:ext>
            </a:extLst>
          </p:cNvPr>
          <p:cNvSpPr txBox="1"/>
          <p:nvPr/>
        </p:nvSpPr>
        <p:spPr>
          <a:xfrm>
            <a:off x="3582896" y="-53607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31E5E6D-B57D-438B-B027-358DA27BB9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30" y="6252851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7712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2753" y="1621003"/>
            <a:ext cx="12129247" cy="4206985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76BC97-D520-4327-98F3-B99909F335B8}"/>
              </a:ext>
            </a:extLst>
          </p:cNvPr>
          <p:cNvSpPr txBox="1"/>
          <p:nvPr/>
        </p:nvSpPr>
        <p:spPr>
          <a:xfrm>
            <a:off x="4249271" y="1659706"/>
            <a:ext cx="7789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Tipologia de apoios / Despesas / Investimento (</a:t>
            </a:r>
            <a:r>
              <a:rPr lang="pt-PT" sz="2000" b="1" dirty="0" err="1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ex</a:t>
            </a:r>
            <a:r>
              <a:rPr lang="pt-PT" sz="20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:):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AFF834-5CEF-413E-8FC6-D4DBD59FEFBF}"/>
              </a:ext>
            </a:extLst>
          </p:cNvPr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CFC5F1-21E9-4D6B-98AE-74CA4B7F7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405" y="2098518"/>
            <a:ext cx="9589894" cy="36209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4558957-8F23-4F72-A830-247095AB64C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53" y="6196996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5745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1621003"/>
            <a:ext cx="12192000" cy="4563767"/>
          </a:xfrm>
          <a:prstGeom prst="rect">
            <a:avLst/>
          </a:prstGeom>
          <a:solidFill>
            <a:srgbClr val="4F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76BC97-D520-4327-98F3-B99909F335B8}"/>
              </a:ext>
            </a:extLst>
          </p:cNvPr>
          <p:cNvSpPr txBox="1"/>
          <p:nvPr/>
        </p:nvSpPr>
        <p:spPr>
          <a:xfrm>
            <a:off x="484095" y="1631216"/>
            <a:ext cx="11707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pt-PT" sz="2000" b="1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Obrigações dos beneficiários: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PT" sz="1200" b="1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Alinhar os projetos com as Estratégias de Desenvolvimento Local de Base Comunitária (DLBC) dinamizadas pelos Grupos de Ação Local (GAL)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Estarem legalmente constituídos, com situação regularizada e possuírem os meios técnicos, físicos, financeiros e humanos necessários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Conduzirem à criação líquida de emprego tendo em conta a média de PT dos12 meses que precedem a submissão da candidatura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Estarem em conformidade com as normas legais e regulamentares nacionais e europeias, que lhes forem aplicáveis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PT" sz="1200" dirty="0">
              <a:solidFill>
                <a:schemeClr val="bg1"/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PT" sz="2000" dirty="0">
                <a:solidFill>
                  <a:schemeClr val="bg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Manter os postos de trabalho e o nível de emprego alcançado desde o início da vigência do contrato e pelo período de pelo menos 36 meses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75474B-362D-4C15-9A42-6FF64B6F9D9F}"/>
              </a:ext>
            </a:extLst>
          </p:cNvPr>
          <p:cNvSpPr txBox="1"/>
          <p:nvPr/>
        </p:nvSpPr>
        <p:spPr>
          <a:xfrm>
            <a:off x="3582896" y="-10213"/>
            <a:ext cx="8609104" cy="1631216"/>
          </a:xfrm>
          <a:prstGeom prst="rect">
            <a:avLst/>
          </a:prstGeom>
          <a:noFill/>
        </p:spPr>
        <p:txBody>
          <a:bodyPr wrap="square" lIns="90000" spcCol="0" rtlCol="0">
            <a:spAutoFit/>
          </a:bodyPr>
          <a:lstStyle/>
          <a:p>
            <a:pPr algn="r"/>
            <a:r>
              <a:rPr lang="pt-PT" sz="6000" dirty="0"/>
              <a:t>+ CO3SO Emprego</a:t>
            </a:r>
          </a:p>
          <a:p>
            <a:pPr algn="r"/>
            <a:r>
              <a:rPr lang="pt-PT" sz="2000" spc="700" dirty="0"/>
              <a:t>SISTEMA DE APOIO AO EMPREG0 E AO EMPREENDEDORISMO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63B9FF1-E1DB-48E9-ABBB-F81F940433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70" y="6336665"/>
            <a:ext cx="5163820" cy="372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8761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1465</Words>
  <Application>Microsoft Office PowerPoint</Application>
  <PresentationFormat>Ecrã Panorâmico</PresentationFormat>
  <Paragraphs>173</Paragraphs>
  <Slides>16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Tw Cen MT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Moco</dc:creator>
  <cp:lastModifiedBy>Maria Ferreira</cp:lastModifiedBy>
  <cp:revision>236</cp:revision>
  <cp:lastPrinted>2017-05-02T15:46:41Z</cp:lastPrinted>
  <dcterms:created xsi:type="dcterms:W3CDTF">2017-04-20T09:58:56Z</dcterms:created>
  <dcterms:modified xsi:type="dcterms:W3CDTF">2020-08-26T12:18:03Z</dcterms:modified>
</cp:coreProperties>
</file>